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5174"/>
  </p:normalViewPr>
  <p:slideViewPr>
    <p:cSldViewPr snapToGrid="0" snapToObjects="1">
      <p:cViewPr>
        <p:scale>
          <a:sx n="91" d="100"/>
          <a:sy n="91" d="100"/>
        </p:scale>
        <p:origin x="44" y="-7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&lt;Vadim Savenkov&gt;</a:t>
            </a:r>
          </a:p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&lt;30-Jul-2022&gt;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1195"/>
            <a:ext cx="4533509" cy="3487045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Perform exploratory Data Analysis and determine Training Labels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Exploratory Data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Determine Training Labels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wrangling notebook as an external reference and for peer-review purposes: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https://github.com/vadimsavenkov/Applied_DS_Capstone/blob/main/.ipynb_checkpoints/spacex-data-wrangling-checkpoint.ipynb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22011EF9-D24C-F7D2-9B6E-D32CA6F916B9}"/>
              </a:ext>
            </a:extLst>
          </p:cNvPr>
          <p:cNvSpPr/>
          <p:nvPr/>
        </p:nvSpPr>
        <p:spPr>
          <a:xfrm>
            <a:off x="712618" y="4857084"/>
            <a:ext cx="2072444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of launches on each site</a:t>
            </a:r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BC7DFCE7-B71A-7335-9133-1EE61023CCEE}"/>
              </a:ext>
            </a:extLst>
          </p:cNvPr>
          <p:cNvSpPr/>
          <p:nvPr/>
        </p:nvSpPr>
        <p:spPr>
          <a:xfrm>
            <a:off x="3415055" y="5027462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each orbit</a:t>
            </a:r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21FF9F5B-1F5A-24A7-A85A-6D3BAE9B8EC8}"/>
              </a:ext>
            </a:extLst>
          </p:cNvPr>
          <p:cNvSpPr/>
          <p:nvPr/>
        </p:nvSpPr>
        <p:spPr>
          <a:xfrm>
            <a:off x="3721069" y="6025573"/>
            <a:ext cx="2131091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0" dirty="0">
                <a:solidFill>
                  <a:schemeClr val="bg1"/>
                </a:solidFill>
                <a:effectLst/>
              </a:rPr>
              <a:t>Create a landing outcome label from the Outcome column </a:t>
            </a: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E9B770D4-6249-D783-7A10-AD878F08E4A3}"/>
              </a:ext>
            </a:extLst>
          </p:cNvPr>
          <p:cNvSpPr/>
          <p:nvPr/>
        </p:nvSpPr>
        <p:spPr>
          <a:xfrm>
            <a:off x="1127907" y="5804557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mission outcome per orbit type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C090AC-9DC4-0E41-007C-022A03000D4D}"/>
              </a:ext>
            </a:extLst>
          </p:cNvPr>
          <p:cNvSpPr/>
          <p:nvPr/>
        </p:nvSpPr>
        <p:spPr>
          <a:xfrm>
            <a:off x="561308" y="6077951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F2D239-9D77-A054-EEEA-7F59481116A1}"/>
              </a:ext>
            </a:extLst>
          </p:cNvPr>
          <p:cNvSpPr/>
          <p:nvPr/>
        </p:nvSpPr>
        <p:spPr>
          <a:xfrm>
            <a:off x="5506720" y="5324994"/>
            <a:ext cx="345440" cy="2691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1313EE-EC65-734B-720F-590999B2A7FF}"/>
              </a:ext>
            </a:extLst>
          </p:cNvPr>
          <p:cNvSpPr/>
          <p:nvPr/>
        </p:nvSpPr>
        <p:spPr>
          <a:xfrm>
            <a:off x="2911069" y="5185703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F47A92-CB89-F431-DBD6-9E66CD954DE0}"/>
              </a:ext>
            </a:extLst>
          </p:cNvPr>
          <p:cNvSpPr/>
          <p:nvPr/>
        </p:nvSpPr>
        <p:spPr>
          <a:xfrm>
            <a:off x="3222920" y="6234757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D5EF292-9B5D-89CF-5373-34612E894E2D}"/>
              </a:ext>
            </a:extLst>
          </p:cNvPr>
          <p:cNvSpPr txBox="1">
            <a:spLocks/>
          </p:cNvSpPr>
          <p:nvPr/>
        </p:nvSpPr>
        <p:spPr>
          <a:xfrm>
            <a:off x="6096000" y="1299823"/>
            <a:ext cx="5624513" cy="48048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Load Space X dataset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for column LaunchSite to determine the number of launches  on each site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to determine the number and occurrence of each orbit for the column Orbit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value_counts on the column Outcome to determine the number of landing_outcomes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Using the Outcome,  create a list where the element is zero if the corresponding row in  Outcome is in the set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bad_outcome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; otherwise, it's one. Then assign it to the variable 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landing_class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 and export to csv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4E8959-9C1D-D465-16F3-C46D6724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217" y="1684467"/>
            <a:ext cx="3857625" cy="16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39313F-AD5C-B8C7-28C4-A367174E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80" y="2588682"/>
            <a:ext cx="230505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430901-7C70-E4F9-52CC-D870DCB6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91" y="3564404"/>
            <a:ext cx="204787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A5745D-7932-64CF-435E-1CA49F077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140" y="4430519"/>
            <a:ext cx="3533775" cy="209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2AA13C-9D91-63B6-367F-1FA806142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531" y="5680924"/>
            <a:ext cx="4307629" cy="529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4D85BB-B791-8BA4-D566-CAEA0DFC1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07" y="6353052"/>
            <a:ext cx="32861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550" y="5208879"/>
            <a:ext cx="9745589" cy="11172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visualization notebook as an external reference and for peer-review purposes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7F144-B946-4C3A-5F42-4A54D9659AFD}"/>
              </a:ext>
            </a:extLst>
          </p:cNvPr>
          <p:cNvSpPr txBox="1"/>
          <p:nvPr/>
        </p:nvSpPr>
        <p:spPr>
          <a:xfrm>
            <a:off x="1243794" y="5823340"/>
            <a:ext cx="57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https://github.com/vadimsavenkov/Applied_DS_Capstone/blob/main/.ipynb_checkpoints/Exploratory%20Data%20Analysis%20Using%20Matplotlib-checkpoint.ipynb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7E4B6-3E0B-0C8A-FD0F-31B3D03D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" y="1587629"/>
            <a:ext cx="5057775" cy="988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FABA9-9D3B-906F-883F-E98EE2B4565B}"/>
              </a:ext>
            </a:extLst>
          </p:cNvPr>
          <p:cNvSpPr txBox="1"/>
          <p:nvPr/>
        </p:nvSpPr>
        <p:spPr>
          <a:xfrm>
            <a:off x="752792" y="1281788"/>
            <a:ext cx="229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Pay Load Mass vs. Flight Number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CD879-0A17-1A6A-6966-397AAC74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8" y="2960816"/>
            <a:ext cx="4564063" cy="875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6D5893-6C6C-E551-ADB0-AF557766B011}"/>
              </a:ext>
            </a:extLst>
          </p:cNvPr>
          <p:cNvSpPr txBox="1"/>
          <p:nvPr/>
        </p:nvSpPr>
        <p:spPr>
          <a:xfrm>
            <a:off x="906058" y="2652704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Flight Number and Launch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C1FB0-65DD-563E-1945-DC62834C0EF4}"/>
              </a:ext>
            </a:extLst>
          </p:cNvPr>
          <p:cNvSpPr txBox="1"/>
          <p:nvPr/>
        </p:nvSpPr>
        <p:spPr>
          <a:xfrm>
            <a:off x="1106364" y="3834421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Payload and Launch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FE517-F252-AA89-4AEC-78A3FEA7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94" y="4181248"/>
            <a:ext cx="4784017" cy="915784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89B5875-4770-E3D6-14B8-4D253FB52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763" y="1327953"/>
            <a:ext cx="2017837" cy="461665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Courier New" panose="02070309020205020404" pitchFamily="49" charset="0"/>
              </a:rPr>
              <a:t>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for the success 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of each orbit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1C7B8-DB71-731C-4019-4DF2EFC7B1BE}"/>
              </a:ext>
            </a:extLst>
          </p:cNvPr>
          <p:cNvSpPr txBox="1"/>
          <p:nvPr/>
        </p:nvSpPr>
        <p:spPr>
          <a:xfrm>
            <a:off x="8821452" y="12888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Flight Number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01460E-6AB5-9C2A-62ED-E146D711204F}"/>
              </a:ext>
            </a:extLst>
          </p:cNvPr>
          <p:cNvSpPr txBox="1"/>
          <p:nvPr/>
        </p:nvSpPr>
        <p:spPr>
          <a:xfrm>
            <a:off x="6211763" y="32671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Payload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188A2-6CD7-9734-2FDD-B2D1681D4ECE}"/>
              </a:ext>
            </a:extLst>
          </p:cNvPr>
          <p:cNvSpPr txBox="1"/>
          <p:nvPr/>
        </p:nvSpPr>
        <p:spPr>
          <a:xfrm>
            <a:off x="8813126" y="3264090"/>
            <a:ext cx="17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Get the average launch success trend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AAE6B-51FD-4CA3-3ABF-E4EA57DC4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941" y="1827386"/>
            <a:ext cx="2238262" cy="144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24C53-B8A0-7432-5390-8BF48E4CE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430" y="3684929"/>
            <a:ext cx="1940250" cy="158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EEB09-3827-00D8-4AF7-BA0CBA925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778" y="1697460"/>
            <a:ext cx="1946080" cy="161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1CC08-A4C4-31CE-7B8E-D731F7B05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938" y="3722534"/>
            <a:ext cx="2416279" cy="15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011" y="1375727"/>
            <a:ext cx="9522070" cy="37267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</a:rPr>
              <a:t>Performed SQL queries: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400" i="0" dirty="0">
                <a:solidFill>
                  <a:srgbClr val="000000"/>
                </a:solidFill>
                <a:effectLst/>
              </a:rPr>
              <a:t>Display the names of the unique launch sites in the space mission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5 records where launch sites begin with the string 'CCA’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the total payload mass carried by boosters launched by NASA (CRS)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average payload mass carried by booster version F9 v1.1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date when the first successful landing outcome in the ground pad was achieved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boosters which have success in drone ship and have payload mass greater than 4000 but less than 6000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total number of successful and failed mission outcomes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booster_versions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which have carried the maximum payload mass. Use a subquery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records which will display the month names, failure landing_outcomes in drone ship, booster versions, land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launch_site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for the months in the year 2015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Rank the count of successful landing_outcomes between the date 04-06-2010 and 20-03-2017 in descending order</a:t>
            </a:r>
          </a:p>
          <a:p>
            <a:endParaRPr lang="en-US" sz="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53D71-CC08-9567-C1A6-262592416B23}"/>
              </a:ext>
            </a:extLst>
          </p:cNvPr>
          <p:cNvSpPr txBox="1"/>
          <p:nvPr/>
        </p:nvSpPr>
        <p:spPr>
          <a:xfrm>
            <a:off x="1024011" y="5120071"/>
            <a:ext cx="6270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EDA with SQL notebook as an external reference and for peer-review purposes:</a:t>
            </a:r>
          </a:p>
          <a:p>
            <a:pPr marL="0" indent="0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https://github.com/vadimsavenkov/Applied_DS_Capstone/blob/main/.ipynb_checkpoints/eda-sqllite-checkpoint.ipynb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7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lines, etc. were added to a folium map to analyze geographical patterns about launch sites and check the proximity to various locations </a:t>
            </a: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map with Folium notebook as an external reference and for peer-review purposes: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AF9F-F027-199A-6DE5-9D1DC2F7044E}"/>
              </a:ext>
            </a:extLst>
          </p:cNvPr>
          <p:cNvSpPr txBox="1"/>
          <p:nvPr/>
        </p:nvSpPr>
        <p:spPr>
          <a:xfrm>
            <a:off x="2209800" y="53792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https://dataplatform.cloud.ibm.com/analytics/notebooks/v2/d00ac88b-484b-4c72-b999-64fc3d1b7d5c/view?access_token=a3c8bba52db1e2492850c95455973df3339af6c7360e242dfbc7ca190c03fe4a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57F0-7873-489C-4DFC-C3ABB456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2148702"/>
            <a:ext cx="4448175" cy="2683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F7020-2B72-D829-9BFA-0ACC7A33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06" y="3556636"/>
            <a:ext cx="2825147" cy="1350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8FB0-0E71-44C3-4F91-25ABCB47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6930"/>
            <a:ext cx="1714500" cy="1276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4DC5D-1459-3510-DD44-4FE67F1B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212" y="2128192"/>
            <a:ext cx="1318547" cy="1300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A33EB-9E6C-844A-F9E7-EF61690C2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295" y="2288058"/>
            <a:ext cx="1704975" cy="981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FBC28-9AFE-68EE-12CB-FCE392CA5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787" y="3534276"/>
            <a:ext cx="2441925" cy="13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8848" y="1336573"/>
            <a:ext cx="5918963" cy="3030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 success count interactive dashboard using records for 4 SpaceX launch sites was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B3835"/>
                </a:solidFill>
                <a:effectLst/>
              </a:rPr>
              <a:t>KSC LC 39A had highest number of successful among other sites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7EB7F-4D03-0BEB-0713-A65E986F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7" y="2664805"/>
            <a:ext cx="5363094" cy="189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E64F5-D526-E3B8-C46C-C422B558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17" y="4876306"/>
            <a:ext cx="7254240" cy="16387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BD4417-DF22-C758-FF87-161496DE37DB}"/>
              </a:ext>
            </a:extLst>
          </p:cNvPr>
          <p:cNvSpPr txBox="1"/>
          <p:nvPr/>
        </p:nvSpPr>
        <p:spPr>
          <a:xfrm>
            <a:off x="6246447" y="1526912"/>
            <a:ext cx="521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Dash notebook as an external reference and for peer-review purposes: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0B2EB-4B67-88B4-1F25-A10032AB0A95}"/>
              </a:ext>
            </a:extLst>
          </p:cNvPr>
          <p:cNvSpPr txBox="1"/>
          <p:nvPr/>
        </p:nvSpPr>
        <p:spPr>
          <a:xfrm>
            <a:off x="6834285" y="2696304"/>
            <a:ext cx="3866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rgbClr val="FF0000"/>
                </a:solidFill>
              </a:rPr>
              <a:t>https://github.com/vadimsavenkov/Applied_DS_Capstone/blob/main/.ipynb_checkpoints/spacex_DB_app-checkpoint.ipynb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3419" y="5014546"/>
            <a:ext cx="6797556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predictive analysis notebook as an external reference and for peer-review purposes:</a:t>
            </a:r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https://github.com/vadimsavenkov/Applied_DS_Capstone/blob/main/.ipynb_checkpoints/SpaceX_Machine%20Learning%20Prediction-checkpoint.ipynb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2190909F-9AB2-C5B8-1509-091ACB7E481F}"/>
              </a:ext>
            </a:extLst>
          </p:cNvPr>
          <p:cNvSpPr/>
          <p:nvPr/>
        </p:nvSpPr>
        <p:spPr>
          <a:xfrm>
            <a:off x="2840083" y="1465328"/>
            <a:ext cx="1870679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ML Model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653E2B7F-9401-A496-A581-6605205AF9C6}"/>
              </a:ext>
            </a:extLst>
          </p:cNvPr>
          <p:cNvSpPr/>
          <p:nvPr/>
        </p:nvSpPr>
        <p:spPr>
          <a:xfrm>
            <a:off x="3215872" y="4003192"/>
            <a:ext cx="1927860" cy="95016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Optimizing ML Model </a:t>
            </a:r>
          </a:p>
        </p:txBody>
      </p:sp>
      <p:sp>
        <p:nvSpPr>
          <p:cNvPr id="10" name="Arrow: Left-Right-Up 9">
            <a:extLst>
              <a:ext uri="{FF2B5EF4-FFF2-40B4-BE49-F238E27FC236}">
                <a16:creationId xmlns:a16="http://schemas.microsoft.com/office/drawing/2014/main" id="{EB50A884-F090-CFAB-4370-9EE9B09CC825}"/>
              </a:ext>
            </a:extLst>
          </p:cNvPr>
          <p:cNvSpPr/>
          <p:nvPr/>
        </p:nvSpPr>
        <p:spPr>
          <a:xfrm rot="5400000">
            <a:off x="3488434" y="2696408"/>
            <a:ext cx="1216152" cy="99107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2424EF5E-A2F4-40D0-9992-B525268B9CBB}"/>
              </a:ext>
            </a:extLst>
          </p:cNvPr>
          <p:cNvSpPr/>
          <p:nvPr/>
        </p:nvSpPr>
        <p:spPr>
          <a:xfrm>
            <a:off x="4961726" y="2701718"/>
            <a:ext cx="1870679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Evaluating ML Model</a:t>
            </a: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C602EE93-A57A-7EC7-4E81-92636EA33CB0}"/>
              </a:ext>
            </a:extLst>
          </p:cNvPr>
          <p:cNvSpPr/>
          <p:nvPr/>
        </p:nvSpPr>
        <p:spPr>
          <a:xfrm>
            <a:off x="361805" y="1534660"/>
            <a:ext cx="2269713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5AC5328D-B551-5734-200A-06A7DD8D33BC}"/>
              </a:ext>
            </a:extLst>
          </p:cNvPr>
          <p:cNvSpPr/>
          <p:nvPr/>
        </p:nvSpPr>
        <p:spPr>
          <a:xfrm>
            <a:off x="261289" y="2070934"/>
            <a:ext cx="2269713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Standardization</a:t>
            </a: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C8F3D741-E691-C476-22FD-C35396A2ABF7}"/>
              </a:ext>
            </a:extLst>
          </p:cNvPr>
          <p:cNvSpPr/>
          <p:nvPr/>
        </p:nvSpPr>
        <p:spPr>
          <a:xfrm>
            <a:off x="261289" y="2667067"/>
            <a:ext cx="2470743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Splitting into train/test</a:t>
            </a:r>
          </a:p>
        </p:txBody>
      </p:sp>
      <p:sp>
        <p:nvSpPr>
          <p:cNvPr id="15" name="Double Wave 14">
            <a:extLst>
              <a:ext uri="{FF2B5EF4-FFF2-40B4-BE49-F238E27FC236}">
                <a16:creationId xmlns:a16="http://schemas.microsoft.com/office/drawing/2014/main" id="{3CBBB9ED-697D-A7C0-0E27-C85556BDA1CA}"/>
              </a:ext>
            </a:extLst>
          </p:cNvPr>
          <p:cNvSpPr/>
          <p:nvPr/>
        </p:nvSpPr>
        <p:spPr>
          <a:xfrm>
            <a:off x="361805" y="3295524"/>
            <a:ext cx="2470743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GridSearchCV</a:t>
            </a:r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10383598-94B1-5CA9-4FA1-F7A70B87FEDC}"/>
              </a:ext>
            </a:extLst>
          </p:cNvPr>
          <p:cNvSpPr/>
          <p:nvPr/>
        </p:nvSpPr>
        <p:spPr>
          <a:xfrm>
            <a:off x="369340" y="3896882"/>
            <a:ext cx="2625145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Hyperparameters</a:t>
            </a:r>
          </a:p>
        </p:txBody>
      </p:sp>
      <p:sp>
        <p:nvSpPr>
          <p:cNvPr id="17" name="Double Wave 16">
            <a:extLst>
              <a:ext uri="{FF2B5EF4-FFF2-40B4-BE49-F238E27FC236}">
                <a16:creationId xmlns:a16="http://schemas.microsoft.com/office/drawing/2014/main" id="{DCB54978-F174-40B4-8676-AF8EA15F94B0}"/>
              </a:ext>
            </a:extLst>
          </p:cNvPr>
          <p:cNvSpPr/>
          <p:nvPr/>
        </p:nvSpPr>
        <p:spPr>
          <a:xfrm>
            <a:off x="480033" y="4523220"/>
            <a:ext cx="2625145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Optimal Model</a:t>
            </a:r>
          </a:p>
        </p:txBody>
      </p:sp>
      <p:sp>
        <p:nvSpPr>
          <p:cNvPr id="18" name="Double Wave 17">
            <a:extLst>
              <a:ext uri="{FF2B5EF4-FFF2-40B4-BE49-F238E27FC236}">
                <a16:creationId xmlns:a16="http://schemas.microsoft.com/office/drawing/2014/main" id="{A5CD6760-CDCB-5FC9-EDFB-E5F8302B7432}"/>
              </a:ext>
            </a:extLst>
          </p:cNvPr>
          <p:cNvSpPr/>
          <p:nvPr/>
        </p:nvSpPr>
        <p:spPr>
          <a:xfrm>
            <a:off x="5156726" y="1843454"/>
            <a:ext cx="2744249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Model Accuracy</a:t>
            </a:r>
          </a:p>
        </p:txBody>
      </p:sp>
      <p:sp>
        <p:nvSpPr>
          <p:cNvPr id="19" name="Double Wave 18">
            <a:extLst>
              <a:ext uri="{FF2B5EF4-FFF2-40B4-BE49-F238E27FC236}">
                <a16:creationId xmlns:a16="http://schemas.microsoft.com/office/drawing/2014/main" id="{EA91A42F-FA1D-49C9-6051-5AA5544BF422}"/>
              </a:ext>
            </a:extLst>
          </p:cNvPr>
          <p:cNvSpPr/>
          <p:nvPr/>
        </p:nvSpPr>
        <p:spPr>
          <a:xfrm>
            <a:off x="5676145" y="4157116"/>
            <a:ext cx="2744249" cy="3087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Confusion Matrix</a:t>
            </a:r>
          </a:p>
        </p:txBody>
      </p:sp>
      <p:sp>
        <p:nvSpPr>
          <p:cNvPr id="21" name="Double Wave 20">
            <a:extLst>
              <a:ext uri="{FF2B5EF4-FFF2-40B4-BE49-F238E27FC236}">
                <a16:creationId xmlns:a16="http://schemas.microsoft.com/office/drawing/2014/main" id="{891CB2D4-D162-9A2B-8856-4CD6922C1575}"/>
              </a:ext>
            </a:extLst>
          </p:cNvPr>
          <p:cNvSpPr/>
          <p:nvPr/>
        </p:nvSpPr>
        <p:spPr>
          <a:xfrm>
            <a:off x="7202083" y="2837969"/>
            <a:ext cx="1220970" cy="80864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705737"/>
            <a:ext cx="5254875" cy="393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model performed the best for the training data set with a score of 0.87.</a:t>
            </a: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The success rates for SpaceX launches shows increase with time and it will continue to grow.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KSC LC 39A launch site had the highest success count among all the other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Orbit GEO, HEO, SSO, ES L1 has the best Success Rate.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8492" y="1523206"/>
            <a:ext cx="93763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increasing the number of flights.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61ACE-8F59-09F1-08A8-36BE1275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524965"/>
            <a:ext cx="11340495" cy="22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98167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increased payload mass.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77D10-0A14-A52D-79B6-65C6A199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0" y="2728101"/>
            <a:ext cx="11074400" cy="21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290" y="1614068"/>
            <a:ext cx="9755750" cy="1209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Success rate for ES-L1, GEO, HEO, and SSO orbit types are the highest. SO has never had any successful launches.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1D98A-1339-7CF9-BB70-1AF4FBC5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72" y="2666323"/>
            <a:ext cx="6019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1771" y="16219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SSO Orbit type has never failed. The success rate for the majority of orbit types has increased with an increased number of flights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F2840-BF1C-16F3-F3E0-A0FC7872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94" y="1604475"/>
            <a:ext cx="56673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1482942"/>
            <a:ext cx="4539371" cy="3172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payload mass greater than 8000 kg shows a high success rate PO and ISS orbit types.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majority of launches are between 4000 and 8000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more heavily used orbit type is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15811-9457-0402-3827-A210954E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31" y="1482942"/>
            <a:ext cx="5364480" cy="4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3531" y="177797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yearly average success rate keeps growing with time and supposedly continue to develop and grow.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AA3D5-CBD7-5877-8341-88ACF0BB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22" y="1812105"/>
            <a:ext cx="59245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The query to display the names of the unique launch sites in the space mission is as follows:</a:t>
            </a:r>
          </a:p>
          <a:p>
            <a:pPr algn="l"/>
            <a:endParaRPr lang="en-US" sz="2000" b="1" i="1" dirty="0">
              <a:solidFill>
                <a:srgbClr val="000000"/>
              </a:solidFill>
            </a:endParaRPr>
          </a:p>
          <a:p>
            <a:pPr algn="l"/>
            <a:endParaRPr lang="en-US" sz="2000" b="1" i="1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To get unique site names we use Distinct keyword:</a:t>
            </a:r>
          </a:p>
          <a:p>
            <a:pPr algn="l"/>
            <a:endParaRPr lang="en-US" sz="1600" b="1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B8E7-AEE9-DA06-E4FE-3B21B8C9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09" y="3907666"/>
            <a:ext cx="1944337" cy="2413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2AFAB-5125-CC63-EEB6-F3861EBA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47" y="2568383"/>
            <a:ext cx="4939913" cy="3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query to find 5 records where launch sites begin with `CCA`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In order to get 5 records we use the LIMIT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C9BBE-B06B-8F20-E078-6DA1E66B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0" y="2558732"/>
            <a:ext cx="9341802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0032-4CFD-B048-4F28-3D9EDB24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97" y="4001294"/>
            <a:ext cx="1658303" cy="26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total payload carried by boosters from NASA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the total payload we use SUM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C1D9F-0B21-C5AE-0CB8-BBF24048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44" y="2486977"/>
            <a:ext cx="9477428" cy="31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E9DFC-4B44-B456-2BF3-6E5486F6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187" y="4203438"/>
            <a:ext cx="3259182" cy="6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average payload mass carried by booster version F9 v1.1 is as follows: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average payload mass we use AVG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7BF19-07D3-22A5-1AD3-9A309A39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48" y="2788136"/>
            <a:ext cx="8996363" cy="252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61851-8CCB-E0D1-D0D9-9BA6157D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73" y="4318418"/>
            <a:ext cx="4089111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find the dates of the first successful landing outcome on the ground pad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first successful outcome date we use MIN function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EB1B2-20B0-9BF8-6736-0DBAB5C8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600392"/>
            <a:ext cx="9907071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F65B1-B5CC-EB9F-62D8-2D894B2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3759970"/>
            <a:ext cx="4105331" cy="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get the list of the names of boosters that have successfully landed on a drone ship and had payload mass greater than 4000 but less than 6000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successfully landed boosters we use keyword BETWEEN 4000 and 6000: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20EF-D245-F724-5ED5-134021EC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15" y="3141662"/>
            <a:ext cx="7435452" cy="40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D2943-9BC0-67EF-5DF6-A7A50A71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93" y="4281226"/>
            <a:ext cx="1506538" cy="18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0974"/>
            <a:ext cx="10657481" cy="4756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 Dashboard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queries to calculate the total number of successful and failed mission outcomes are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get success and failure mission outcomes we use COUNT and LIKE “Success%” and “Failure%” keywords: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08AE8-371B-E67E-A0A9-94430EBA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80982"/>
            <a:ext cx="8315325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CF0AA-442E-3E16-D4D8-E890CBE2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302" y="3299460"/>
            <a:ext cx="8143875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B9E0E-3A53-FAAF-DC1A-258662C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05" y="4426214"/>
            <a:ext cx="2260539" cy="729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33E18-3769-7877-E1BA-3DDE0CDB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423" y="5263568"/>
            <a:ext cx="1565303" cy="6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6806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names of the booster which have carried the maximum payload mass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a subquery here to get boosters with maximum payload: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D1AB2-5F21-BB24-AAE1-F73F01CD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83" y="2237970"/>
            <a:ext cx="7727851" cy="54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B7F5D-E918-1C0C-9E7B-84305907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52" y="3104256"/>
            <a:ext cx="1076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failed 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</a:rPr>
              <a:t>landing_outcomes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 in drone ship, their booster versions, and launch site names for the year 2015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Date keyword here to choose between month and year: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39FD2-B124-A98E-D59D-CFB5AD9A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3" y="4507793"/>
            <a:ext cx="3049588" cy="88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19F07-C82C-5FCB-08FC-7FAEACB0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77" y="2609497"/>
            <a:ext cx="9575483" cy="4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rank the count of landing outcomes (such as Failure (drone ship) or Success (ground pad)) between the dates 2010-06-04 and 2017-03-20, in descending order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GROUP BY and ORDER BY keywords to consolidate the 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28A6B-B0B8-8F02-3D9D-6473D17B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10" y="2879951"/>
            <a:ext cx="9174330" cy="67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8F969-4821-7A01-A61A-671A2BC3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56" y="4359947"/>
            <a:ext cx="1748155" cy="19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0358" y="1971971"/>
            <a:ext cx="3020211" cy="25092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Launch sites are located on US coastline (Florida and California)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 Markers –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E9B6A-A098-C301-EC80-7A5D4154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80" y="1605616"/>
            <a:ext cx="5193006" cy="26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852" y="1710622"/>
            <a:ext cx="4137036" cy="376183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illustrates success/failure launch outcomes for 2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Green color defines successful outcome (Success)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color defines unsuccessful outcome (Failure)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14BC0-AD8F-5993-29CF-6150FCC2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89" y="1524612"/>
            <a:ext cx="4657725" cy="206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0E854-36F0-D5B0-675E-22872569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38" y="4096900"/>
            <a:ext cx="1771650" cy="172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30451-8A30-AD48-6678-9AD91724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24" y="4049275"/>
            <a:ext cx="15811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5653" y="1530144"/>
            <a:ext cx="3948573" cy="18988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calculated distances from launch sites indicate that they are in its relatively closed proximity to railways, highways and costal line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141E8-91CE-613A-33CF-6B87DB82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60" y="1673220"/>
            <a:ext cx="4181053" cy="1621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EA7BD-708A-CEE9-0A73-F31E70DE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61" y="3563369"/>
            <a:ext cx="4148073" cy="1671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35E2D-BC4E-CD9E-F6E3-C2823277C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868" y="3720639"/>
            <a:ext cx="1598071" cy="1181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87213-8402-B7CC-78DB-0553AF0D2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825" y="3184985"/>
            <a:ext cx="1995221" cy="199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5982" y="1497558"/>
            <a:ext cx="46884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KSCMLC-39A shows the highest success score of 41.7 %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CCAFS LC-40 has the success score of 29.3 %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CCAFS SLC-40 has the lowest success score of 12.5 %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Success Count –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3D456-3CAD-C758-B3EC-ABEE0BF3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1553399"/>
            <a:ext cx="5112757" cy="38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786018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because SpaceX can reuse the first stage.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objective is to predict if the first stage of the SpaceX Falcon 9 will land successfully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1115" y="1644141"/>
            <a:ext cx="4459207" cy="379876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KSC LC-39A has the highest successful number of launches of 76.9 %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highest success count in FT Booster version category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typical payload mass is 2000 – 6000 kg.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– Site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03FD6-E896-94D0-2DCA-A612F49C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9" y="1574472"/>
            <a:ext cx="5522128" cy="37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2867" y="1502982"/>
            <a:ext cx="4876932" cy="398105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payload mass for all booster version category is between 1000 – 7000 kg.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count belongs to FT and B4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booster version categories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payload mass for successful categories is 2000 – 5000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on Payload Mass –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ECB6-B4C3-5BCF-407C-09612966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5778"/>
            <a:ext cx="5544303" cy="25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811" y="1523206"/>
            <a:ext cx="4765252" cy="102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</a:rPr>
              <a:t>KNN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6191C-B126-C690-B7A6-39B93C0D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91" y="1735814"/>
            <a:ext cx="5172096" cy="33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8713" y="1460633"/>
            <a:ext cx="10440115" cy="6264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Check out the confusion matrix for the best performing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A2513-4226-F7EE-FB99-CE813BD7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47" y="1891738"/>
            <a:ext cx="2304480" cy="2216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BBA28-568C-7AB9-818C-B9B10F96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647" y="4214260"/>
            <a:ext cx="2411108" cy="2268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8037C-A79A-2EB7-DB20-46AFD1864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493" y="1967292"/>
            <a:ext cx="2210467" cy="2077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1D758-19FE-ECF3-86AD-C29AEFC8B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592" y="4214260"/>
            <a:ext cx="2311484" cy="22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81694" y="1519066"/>
            <a:ext cx="732696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Launch site KSC LC-39A has a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The payload range 2000 – 5000 kg is more typical for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Decision Tree model performed the best for the training data set with a score of 0.87.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KNN model showed high accuracy of 94 % on test data set.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11628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repo for this capstone can be found here: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b="1" i="1" dirty="0">
                <a:solidFill>
                  <a:srgbClr val="FF0000"/>
                </a:solidFill>
              </a:rPr>
              <a:t>https://github.com/vadimsavenkov/Applied_DS_Capstone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42"/>
            <a:ext cx="10104817" cy="563665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One Hot Encoding data field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0" i="0" dirty="0">
                <a:solidFill>
                  <a:srgbClr val="000000"/>
                </a:solidFill>
                <a:effectLst/>
                <a:latin typeface="+mn-lt"/>
              </a:rPr>
              <a:t>Find the best Hyperparameter for SVM, Classification Trees, and Logistic Regression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3772" y="1875054"/>
            <a:ext cx="5295828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SpaceX launch data that is gathered from the SpaceX REST API.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This API will give us data about launches, including information about the rocket used, payload delivered, launch specifications, landing specifications, and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The SpaceX REST API endpoints, or URL, starts with api.spacexdata.com/v4/.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Another popular data source for obtaining Falcon 9 Launch data is web scraping Wikipedia using Beautiful Soup. 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Flow Chart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Double Wave 1">
            <a:extLst>
              <a:ext uri="{FF2B5EF4-FFF2-40B4-BE49-F238E27FC236}">
                <a16:creationId xmlns:a16="http://schemas.microsoft.com/office/drawing/2014/main" id="{C7EB13DF-8C62-C8D3-F8F0-D6FA0B57739E}"/>
              </a:ext>
            </a:extLst>
          </p:cNvPr>
          <p:cNvSpPr/>
          <p:nvPr/>
        </p:nvSpPr>
        <p:spPr>
          <a:xfrm>
            <a:off x="6294120" y="2056939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Space X REST API data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26A6DBDD-8EC7-591F-7E51-09388A38DF3F}"/>
              </a:ext>
            </a:extLst>
          </p:cNvPr>
          <p:cNvSpPr/>
          <p:nvPr/>
        </p:nvSpPr>
        <p:spPr>
          <a:xfrm>
            <a:off x="8166132" y="2056939"/>
            <a:ext cx="19202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Space X data JSON request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3B2B6062-9643-E2A7-E489-7F89E961B434}"/>
              </a:ext>
            </a:extLst>
          </p:cNvPr>
          <p:cNvSpPr/>
          <p:nvPr/>
        </p:nvSpPr>
        <p:spPr>
          <a:xfrm>
            <a:off x="10393744" y="2056939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Space X data to DF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B4FF6320-199B-ED21-5086-945193DE09E1}"/>
              </a:ext>
            </a:extLst>
          </p:cNvPr>
          <p:cNvSpPr/>
          <p:nvPr/>
        </p:nvSpPr>
        <p:spPr>
          <a:xfrm>
            <a:off x="8125492" y="3280097"/>
            <a:ext cx="2059908" cy="1035683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data and export to csv</a:t>
            </a: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B2FE39AB-3B96-035D-44F4-9C6892DB02D0}"/>
              </a:ext>
            </a:extLst>
          </p:cNvPr>
          <p:cNvSpPr/>
          <p:nvPr/>
        </p:nvSpPr>
        <p:spPr>
          <a:xfrm>
            <a:off x="7835996" y="1425624"/>
            <a:ext cx="2326640" cy="549049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REST API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4F372635-5CFD-1C6E-DFE2-1CFA26F3E030}"/>
              </a:ext>
            </a:extLst>
          </p:cNvPr>
          <p:cNvSpPr/>
          <p:nvPr/>
        </p:nvSpPr>
        <p:spPr>
          <a:xfrm>
            <a:off x="7913418" y="5677343"/>
            <a:ext cx="2326640" cy="54904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792ECED6-6EFD-0198-AE7A-AC7497563A40}"/>
              </a:ext>
            </a:extLst>
          </p:cNvPr>
          <p:cNvSpPr/>
          <p:nvPr/>
        </p:nvSpPr>
        <p:spPr>
          <a:xfrm>
            <a:off x="6197632" y="4562649"/>
            <a:ext cx="1927860" cy="95016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 response from Wiki</a:t>
            </a: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4B5E3DDB-9633-F2E7-8CB3-B577451806F9}"/>
              </a:ext>
            </a:extLst>
          </p:cNvPr>
          <p:cNvSpPr/>
          <p:nvPr/>
        </p:nvSpPr>
        <p:spPr>
          <a:xfrm>
            <a:off x="8238602" y="4598961"/>
            <a:ext cx="20599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Soup</a:t>
            </a:r>
          </a:p>
        </p:txBody>
      </p:sp>
      <p:sp>
        <p:nvSpPr>
          <p:cNvPr id="11" name="Arrow: Left-Right-Up 10">
            <a:extLst>
              <a:ext uri="{FF2B5EF4-FFF2-40B4-BE49-F238E27FC236}">
                <a16:creationId xmlns:a16="http://schemas.microsoft.com/office/drawing/2014/main" id="{B588C691-B423-F5B9-DE07-6F9539FAB1A7}"/>
              </a:ext>
            </a:extLst>
          </p:cNvPr>
          <p:cNvSpPr/>
          <p:nvPr/>
        </p:nvSpPr>
        <p:spPr>
          <a:xfrm rot="5400000">
            <a:off x="6678946" y="3271456"/>
            <a:ext cx="1216152" cy="99107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Wave 14">
            <a:extLst>
              <a:ext uri="{FF2B5EF4-FFF2-40B4-BE49-F238E27FC236}">
                <a16:creationId xmlns:a16="http://schemas.microsoft.com/office/drawing/2014/main" id="{F5A331F6-2534-923A-F1E8-6DC05CCAF437}"/>
              </a:ext>
            </a:extLst>
          </p:cNvPr>
          <p:cNvSpPr/>
          <p:nvPr/>
        </p:nvSpPr>
        <p:spPr>
          <a:xfrm>
            <a:off x="10393744" y="3385980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Consolidated data</a:t>
            </a:r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756D4829-CA61-4430-F4D5-4E785EBA8E44}"/>
              </a:ext>
            </a:extLst>
          </p:cNvPr>
          <p:cNvSpPr/>
          <p:nvPr/>
        </p:nvSpPr>
        <p:spPr>
          <a:xfrm>
            <a:off x="10433457" y="4623582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Space X DF by parsing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328775"/>
            <a:ext cx="5682298" cy="52752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Request rocket launch data from SpaceX API with the following URL:</a:t>
            </a:r>
            <a:endParaRPr lang="en-US" sz="22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To make the requested JSON results more consistent, use the static response object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: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dirty="0"/>
              <a:t>Use the json_normalize method to convert the JSON result into a data frame: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Get the API again to get information about the launches using the following IDs: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rocket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payloads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launchpad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Use Global Variables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Construct a new dataset and combine columns into the dictionary:</a:t>
            </a:r>
          </a:p>
          <a:p>
            <a:r>
              <a:rPr lang="en-US" sz="1600" dirty="0"/>
              <a:t>Create a data frame from a dictionary:</a:t>
            </a:r>
          </a:p>
          <a:p>
            <a:r>
              <a:rPr lang="en-US" sz="1600" dirty="0"/>
              <a:t>Filter data frame to only include Falcon 9 launches:</a:t>
            </a:r>
          </a:p>
          <a:p>
            <a:endParaRPr lang="en-US" sz="1600" dirty="0"/>
          </a:p>
          <a:p>
            <a:r>
              <a:rPr lang="en-US" sz="1600" dirty="0"/>
              <a:t>Clean data frame and export to csv: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571554"/>
            <a:ext cx="4640263" cy="4454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Get requests to the SpaceX API and to do some basic data wrangling and formatting: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Clean the requested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SpaceX API calls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https://github.com/vadimsavenkov/Applied_DS_Capstone/blob/main/.ipynb_checkpoints/spacex-data-collection-api-checkpoint.ipynb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F2194-6832-CDBA-B10A-D00AA4B8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3" y="1604612"/>
            <a:ext cx="3533775" cy="618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9CEF1-4863-EEEE-6847-4757BD6F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97" y="2703071"/>
            <a:ext cx="501967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DB249-6E3B-A2DF-A2B4-CCDD3C41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0" y="3334593"/>
            <a:ext cx="3179128" cy="291349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111A80E5-BF86-ED9D-54A2-BC7096B2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0C5ACAD9-C6E8-E63E-A10A-9FCA4F7E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C8A6A6-1510-5584-70EA-8F3477833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624" y="4719723"/>
            <a:ext cx="4190015" cy="21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7064E-536F-26C7-5236-BF637EB84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047" y="4087207"/>
            <a:ext cx="1762125" cy="20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6FC3F6-C60F-9A0D-5AA4-8C8BC975A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372" y="4085791"/>
            <a:ext cx="14478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88F513-08FA-F3D9-056F-8CE17F259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047" y="4316783"/>
            <a:ext cx="1552575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840EE5-2860-C36B-D9C0-834251BCC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172" y="4305427"/>
            <a:ext cx="1428750" cy="200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4994DC-5574-F249-D934-D8EA74E21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370" y="5040327"/>
            <a:ext cx="1907477" cy="144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79D9B1-7B16-C2A5-C284-686A4E8C0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833" y="5639234"/>
            <a:ext cx="4105275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3211A2-0F4F-411E-89A3-DBC3C950E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997" y="6247354"/>
            <a:ext cx="40671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2495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Web scrap Falcon 9 launch records with Beautiful Soup: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Extract a Falcon 9 launch records HTML table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Parse the table and convert it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web scraping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https://github.com/vadimsavenkov/Applied_DS_Capstone/blob/main/.ipynb_checkpoints/webscraping-checkpoint.ipynb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096000" y="1729989"/>
            <a:ext cx="562451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Perform an HTTP GET method to request the Falcon9 Launch HTML page, as an HTTP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Beautiful Soup object from the HTML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Extract all column/variable names from the HTML table header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data frame by parsing the launch HTML tables and filling in the parsed launch record values into the dictionary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Create a data frame and export it to CSV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11656-D5EC-BCEA-CD70-E9E282FC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72" y="2662462"/>
            <a:ext cx="2362200" cy="31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471B8-D9BB-74CD-EF3D-163E04C9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1695"/>
            <a:ext cx="5438775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557021-5B08-B351-8865-3230CA036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72" y="3429000"/>
            <a:ext cx="3505200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A9D66-029B-41B7-2C71-EFD4ABCA1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608" y="3486150"/>
            <a:ext cx="89535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7F858F-8A3C-E968-E339-A3D534726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683" y="4034631"/>
            <a:ext cx="260985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E3A871-E14F-8EE0-DF33-D48B6DB72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477" y="4086460"/>
            <a:ext cx="2684389" cy="2582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9368DE-013A-C876-6A8A-A68B1376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774" y="5062420"/>
            <a:ext cx="3009900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5A042-1B0F-99C6-5FC8-B15A0BA9F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671" y="5618756"/>
            <a:ext cx="2114550" cy="23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BBD9B-DD4B-9435-23FA-A8E9758E1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9449" y="5879017"/>
            <a:ext cx="3571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2451</Words>
  <Application>Microsoft Office PowerPoint</Application>
  <PresentationFormat>Widescreen</PresentationFormat>
  <Paragraphs>344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Vadim Savenkov</cp:lastModifiedBy>
  <cp:revision>231</cp:revision>
  <dcterms:created xsi:type="dcterms:W3CDTF">2021-04-29T18:58:34Z</dcterms:created>
  <dcterms:modified xsi:type="dcterms:W3CDTF">2022-07-30T22:01:14Z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